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463" r:id="rId3"/>
    <p:sldId id="518" r:id="rId4"/>
    <p:sldId id="508" r:id="rId5"/>
    <p:sldId id="509" r:id="rId6"/>
    <p:sldId id="510" r:id="rId7"/>
    <p:sldId id="511" r:id="rId8"/>
    <p:sldId id="512" r:id="rId9"/>
    <p:sldId id="513" r:id="rId10"/>
    <p:sldId id="514" r:id="rId11"/>
    <p:sldId id="533" r:id="rId12"/>
    <p:sldId id="520" r:id="rId13"/>
    <p:sldId id="524" r:id="rId14"/>
    <p:sldId id="525" r:id="rId15"/>
    <p:sldId id="516" r:id="rId16"/>
    <p:sldId id="517" r:id="rId17"/>
    <p:sldId id="526" r:id="rId18"/>
    <p:sldId id="527" r:id="rId19"/>
    <p:sldId id="477" r:id="rId20"/>
    <p:sldId id="399" r:id="rId21"/>
    <p:sldId id="409" r:id="rId22"/>
    <p:sldId id="481" r:id="rId23"/>
    <p:sldId id="482" r:id="rId24"/>
    <p:sldId id="5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8/11/2023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hyperlink" Target="https://www.pngall.com/blocked-png"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sv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github.com/signup?source=login" TargetMode="External"/><Relationship Id="rId7"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5" Type="http://schemas.openxmlformats.org/officeDocument/2006/relationships/image" Target="../media/image18.png"/><Relationship Id="rId4" Type="http://schemas.openxmlformats.org/officeDocument/2006/relationships/hyperlink" Target="https://freesvg.org/simple-white-cloud-icon-vector-graphic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0.tiff"/><Relationship Id="rId5" Type="http://schemas.openxmlformats.org/officeDocument/2006/relationships/image" Target="../media/image39.tiff"/><Relationship Id="rId10" Type="http://schemas.openxmlformats.org/officeDocument/2006/relationships/image" Target="../media/image2.png"/><Relationship Id="rId4" Type="http://schemas.openxmlformats.org/officeDocument/2006/relationships/image" Target="../media/image38.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3.jpg"/><Relationship Id="rId7" Type="http://schemas.openxmlformats.org/officeDocument/2006/relationships/image" Target="../media/image4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11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Delete call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want to delete a selected record form the UI. To do that we have to make a delete button in the UI and on press of that delete button the record will be deleted form the backend.</a:t>
            </a:r>
          </a:p>
          <a:p>
            <a:endParaRPr lang="en-US" dirty="0"/>
          </a:p>
          <a:p>
            <a:r>
              <a:rPr lang="en-US" dirty="0"/>
              <a:t>Code Links:-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0FF58F18-E881-4D2E-9DF5-D1E1450A2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8894" y="2090057"/>
            <a:ext cx="7610134" cy="4254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89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Calling the Function Import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load the most expensive data on the Add View. To do that we will add a button next to the Product ID field and on press of that button we will make a call to the Most Expensive Products function which we have created. And then load the data into the form.</a:t>
            </a:r>
          </a:p>
          <a:p>
            <a:endParaRPr lang="en-US" dirty="0"/>
          </a:p>
          <a:p>
            <a:endParaRPr lang="en-US" dirty="0"/>
          </a:p>
          <a:p>
            <a:r>
              <a:rPr lang="en-US" dirty="0"/>
              <a:t>Code Link:-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8B646A1-1338-49F2-A436-2F00FDD83C4D}"/>
              </a:ext>
            </a:extLst>
          </p:cNvPr>
          <p:cNvPicPr>
            <a:picLocks noChangeAspect="1"/>
          </p:cNvPicPr>
          <p:nvPr/>
        </p:nvPicPr>
        <p:blipFill>
          <a:blip r:embed="rId3"/>
          <a:stretch>
            <a:fillRect/>
          </a:stretch>
        </p:blipFill>
        <p:spPr>
          <a:xfrm>
            <a:off x="3955389" y="3343540"/>
            <a:ext cx="7783638" cy="3039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3712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2329614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http://103.207.171.202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4019199"/>
            <a:ext cx="3968536" cy="1269121"/>
          </a:xfrm>
          <a:prstGeom prst="rect">
            <a:avLst/>
          </a:prstGeom>
        </p:spPr>
      </p:pic>
    </p:spTree>
    <p:extLst>
      <p:ext uri="{BB962C8B-B14F-4D97-AF65-F5344CB8AC3E}">
        <p14:creationId xmlns:p14="http://schemas.microsoft.com/office/powerpoint/2010/main" val="1446508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533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3327534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14079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project to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EB067A2D-C5EF-4108-94E1-CB1DAC3B9FD8}"/>
              </a:ext>
            </a:extLst>
          </p:cNvPr>
          <p:cNvSpPr/>
          <p:nvPr/>
        </p:nvSpPr>
        <p:spPr>
          <a:xfrm>
            <a:off x="346686" y="905766"/>
            <a:ext cx="2180493" cy="13364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on Local System</a:t>
            </a:r>
          </a:p>
        </p:txBody>
      </p:sp>
      <p:cxnSp>
        <p:nvCxnSpPr>
          <p:cNvPr id="5" name="Straight Arrow Connector 4">
            <a:extLst>
              <a:ext uri="{FF2B5EF4-FFF2-40B4-BE49-F238E27FC236}">
                <a16:creationId xmlns:a16="http://schemas.microsoft.com/office/drawing/2014/main" id="{222F9147-2BA7-4165-BC07-ABCD39D464A3}"/>
              </a:ext>
            </a:extLst>
          </p:cNvPr>
          <p:cNvCxnSpPr>
            <a:stCxn id="3" idx="3"/>
            <a:endCxn id="3" idx="3"/>
          </p:cNvCxnSpPr>
          <p:nvPr/>
        </p:nvCxnSpPr>
        <p:spPr>
          <a:xfrm>
            <a:off x="2527179" y="157398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2BF6E1-19EC-4957-9C65-CA4F29BB773B}"/>
              </a:ext>
            </a:extLst>
          </p:cNvPr>
          <p:cNvGrpSpPr/>
          <p:nvPr/>
        </p:nvGrpSpPr>
        <p:grpSpPr>
          <a:xfrm>
            <a:off x="8098313" y="5341759"/>
            <a:ext cx="2130251" cy="1175658"/>
            <a:chOff x="2652764" y="1577591"/>
            <a:chExt cx="6872235" cy="3617408"/>
          </a:xfrm>
        </p:grpSpPr>
        <p:pic>
          <p:nvPicPr>
            <p:cNvPr id="10" name="Picture 9">
              <a:extLst>
                <a:ext uri="{FF2B5EF4-FFF2-40B4-BE49-F238E27FC236}">
                  <a16:creationId xmlns:a16="http://schemas.microsoft.com/office/drawing/2014/main" id="{904FD07E-1276-43B9-BDB2-695FFDEF1ED2}"/>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11" name="TextBox 10">
              <a:extLst>
                <a:ext uri="{FF2B5EF4-FFF2-40B4-BE49-F238E27FC236}">
                  <a16:creationId xmlns:a16="http://schemas.microsoft.com/office/drawing/2014/main" id="{B30304DC-FDAB-4655-A4A0-B0638164CED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E8F0E57-15B0-4779-9B87-06415199010C}"/>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sp>
        <p:nvSpPr>
          <p:cNvPr id="7" name="Rectangle 6">
            <a:extLst>
              <a:ext uri="{FF2B5EF4-FFF2-40B4-BE49-F238E27FC236}">
                <a16:creationId xmlns:a16="http://schemas.microsoft.com/office/drawing/2014/main" id="{047150D5-EC95-44B3-B28C-A0CE7D997DDE}"/>
              </a:ext>
            </a:extLst>
          </p:cNvPr>
          <p:cNvSpPr/>
          <p:nvPr/>
        </p:nvSpPr>
        <p:spPr>
          <a:xfrm>
            <a:off x="4310742" y="1278756"/>
            <a:ext cx="1929283" cy="59044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a git repo</a:t>
            </a:r>
          </a:p>
        </p:txBody>
      </p:sp>
      <p:cxnSp>
        <p:nvCxnSpPr>
          <p:cNvPr id="14" name="Straight Arrow Connector 13">
            <a:extLst>
              <a:ext uri="{FF2B5EF4-FFF2-40B4-BE49-F238E27FC236}">
                <a16:creationId xmlns:a16="http://schemas.microsoft.com/office/drawing/2014/main" id="{53E7029B-EB1C-41F4-8C82-2E3CD2DC892C}"/>
              </a:ext>
            </a:extLst>
          </p:cNvPr>
          <p:cNvCxnSpPr>
            <a:stCxn id="3" idx="3"/>
            <a:endCxn id="7" idx="1"/>
          </p:cNvCxnSpPr>
          <p:nvPr/>
        </p:nvCxnSpPr>
        <p:spPr>
          <a:xfrm>
            <a:off x="2527179" y="1573981"/>
            <a:ext cx="1783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6FA6E8-9391-44E7-807E-7E7F5B0C4AE3}"/>
              </a:ext>
            </a:extLst>
          </p:cNvPr>
          <p:cNvSpPr/>
          <p:nvPr/>
        </p:nvSpPr>
        <p:spPr>
          <a:xfrm>
            <a:off x="2632667" y="116934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TextBox 15">
            <a:extLst>
              <a:ext uri="{FF2B5EF4-FFF2-40B4-BE49-F238E27FC236}">
                <a16:creationId xmlns:a16="http://schemas.microsoft.com/office/drawing/2014/main" id="{E8AEC2F4-5153-4E50-85F2-3F52B560B63E}"/>
              </a:ext>
            </a:extLst>
          </p:cNvPr>
          <p:cNvSpPr txBox="1"/>
          <p:nvPr/>
        </p:nvSpPr>
        <p:spPr>
          <a:xfrm>
            <a:off x="3145134" y="1169349"/>
            <a:ext cx="1065125" cy="369332"/>
          </a:xfrm>
          <a:prstGeom prst="rect">
            <a:avLst/>
          </a:prstGeom>
          <a:noFill/>
        </p:spPr>
        <p:txBody>
          <a:bodyPr wrap="square" rtlCol="0">
            <a:spAutoFit/>
          </a:bodyPr>
          <a:lstStyle/>
          <a:p>
            <a:r>
              <a:rPr lang="en-US" dirty="0"/>
              <a:t>git init</a:t>
            </a:r>
          </a:p>
        </p:txBody>
      </p:sp>
      <p:sp>
        <p:nvSpPr>
          <p:cNvPr id="17" name="Rectangle 16">
            <a:extLst>
              <a:ext uri="{FF2B5EF4-FFF2-40B4-BE49-F238E27FC236}">
                <a16:creationId xmlns:a16="http://schemas.microsoft.com/office/drawing/2014/main" id="{FEB0D5C3-E076-4577-83CE-EE40AC2DC145}"/>
              </a:ext>
            </a:extLst>
          </p:cNvPr>
          <p:cNvSpPr/>
          <p:nvPr/>
        </p:nvSpPr>
        <p:spPr>
          <a:xfrm>
            <a:off x="7948245" y="1278756"/>
            <a:ext cx="2430391" cy="5539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1" name="Straight Arrow Connector 20">
            <a:extLst>
              <a:ext uri="{FF2B5EF4-FFF2-40B4-BE49-F238E27FC236}">
                <a16:creationId xmlns:a16="http://schemas.microsoft.com/office/drawing/2014/main" id="{7E25585E-C6CE-42F6-BF44-AFEA6C2480F8}"/>
              </a:ext>
            </a:extLst>
          </p:cNvPr>
          <p:cNvCxnSpPr>
            <a:stCxn id="7" idx="3"/>
            <a:endCxn id="17" idx="1"/>
          </p:cNvCxnSpPr>
          <p:nvPr/>
        </p:nvCxnSpPr>
        <p:spPr>
          <a:xfrm flipV="1">
            <a:off x="6240025" y="1555746"/>
            <a:ext cx="1708220" cy="1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6BC13E-5CE9-4380-B2EB-49E838963178}"/>
              </a:ext>
            </a:extLst>
          </p:cNvPr>
          <p:cNvSpPr/>
          <p:nvPr/>
        </p:nvSpPr>
        <p:spPr>
          <a:xfrm>
            <a:off x="6340508" y="11424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TextBox 23">
            <a:extLst>
              <a:ext uri="{FF2B5EF4-FFF2-40B4-BE49-F238E27FC236}">
                <a16:creationId xmlns:a16="http://schemas.microsoft.com/office/drawing/2014/main" id="{03B12EE3-0266-4A4E-BA25-8BEA7370E09D}"/>
              </a:ext>
            </a:extLst>
          </p:cNvPr>
          <p:cNvSpPr txBox="1"/>
          <p:nvPr/>
        </p:nvSpPr>
        <p:spPr>
          <a:xfrm>
            <a:off x="6732394" y="1142429"/>
            <a:ext cx="1125417" cy="368163"/>
          </a:xfrm>
          <a:prstGeom prst="rect">
            <a:avLst/>
          </a:prstGeom>
          <a:noFill/>
        </p:spPr>
        <p:txBody>
          <a:bodyPr wrap="square" rtlCol="0">
            <a:spAutoFit/>
          </a:bodyPr>
          <a:lstStyle/>
          <a:p>
            <a:r>
              <a:rPr lang="en-US" dirty="0"/>
              <a:t>git add .</a:t>
            </a:r>
          </a:p>
        </p:txBody>
      </p:sp>
      <p:sp>
        <p:nvSpPr>
          <p:cNvPr id="25" name="Rectangle 24">
            <a:extLst>
              <a:ext uri="{FF2B5EF4-FFF2-40B4-BE49-F238E27FC236}">
                <a16:creationId xmlns:a16="http://schemas.microsoft.com/office/drawing/2014/main" id="{EDC3BAD8-7EA2-416C-BEEE-E98B0EFDB654}"/>
              </a:ext>
            </a:extLst>
          </p:cNvPr>
          <p:cNvSpPr/>
          <p:nvPr/>
        </p:nvSpPr>
        <p:spPr>
          <a:xfrm>
            <a:off x="7948244" y="2761792"/>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7" name="Straight Arrow Connector 26">
            <a:extLst>
              <a:ext uri="{FF2B5EF4-FFF2-40B4-BE49-F238E27FC236}">
                <a16:creationId xmlns:a16="http://schemas.microsoft.com/office/drawing/2014/main" id="{983321A4-9DAD-4CFB-B1DC-2AB5A5C358FF}"/>
              </a:ext>
            </a:extLst>
          </p:cNvPr>
          <p:cNvCxnSpPr>
            <a:stCxn id="17" idx="2"/>
            <a:endCxn id="25" idx="0"/>
          </p:cNvCxnSpPr>
          <p:nvPr/>
        </p:nvCxnSpPr>
        <p:spPr>
          <a:xfrm flipH="1">
            <a:off x="9163440" y="1832736"/>
            <a:ext cx="1" cy="92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004DF-B0CB-4782-A705-7F37E037C38B}"/>
              </a:ext>
            </a:extLst>
          </p:cNvPr>
          <p:cNvSpPr txBox="1"/>
          <p:nvPr/>
        </p:nvSpPr>
        <p:spPr>
          <a:xfrm>
            <a:off x="9163439" y="2112598"/>
            <a:ext cx="2712217" cy="369332"/>
          </a:xfrm>
          <a:prstGeom prst="rect">
            <a:avLst/>
          </a:prstGeom>
          <a:noFill/>
        </p:spPr>
        <p:txBody>
          <a:bodyPr wrap="square" rtlCol="0">
            <a:spAutoFit/>
          </a:bodyPr>
          <a:lstStyle/>
          <a:p>
            <a:r>
              <a:rPr lang="en-US" dirty="0"/>
              <a:t>git commit –m “message”</a:t>
            </a:r>
          </a:p>
        </p:txBody>
      </p:sp>
      <p:sp>
        <p:nvSpPr>
          <p:cNvPr id="29" name="Oval 28">
            <a:extLst>
              <a:ext uri="{FF2B5EF4-FFF2-40B4-BE49-F238E27FC236}">
                <a16:creationId xmlns:a16="http://schemas.microsoft.com/office/drawing/2014/main" id="{EBCB733C-FBDC-4595-9A63-4A4227898691}"/>
              </a:ext>
            </a:extLst>
          </p:cNvPr>
          <p:cNvSpPr/>
          <p:nvPr/>
        </p:nvSpPr>
        <p:spPr>
          <a:xfrm>
            <a:off x="8653303" y="2111224"/>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Arrow Connector 30">
            <a:extLst>
              <a:ext uri="{FF2B5EF4-FFF2-40B4-BE49-F238E27FC236}">
                <a16:creationId xmlns:a16="http://schemas.microsoft.com/office/drawing/2014/main" id="{07E5924A-9E27-4D65-8172-E8D3CC79EC78}"/>
              </a:ext>
            </a:extLst>
          </p:cNvPr>
          <p:cNvCxnSpPr>
            <a:cxnSpLocks/>
            <a:stCxn id="49" idx="2"/>
            <a:endCxn id="10" idx="0"/>
          </p:cNvCxnSpPr>
          <p:nvPr/>
        </p:nvCxnSpPr>
        <p:spPr>
          <a:xfrm flipH="1">
            <a:off x="9163439" y="4622698"/>
            <a:ext cx="12736" cy="7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F7ECB5-DB25-4B25-9118-CF432AC04B0F}"/>
              </a:ext>
            </a:extLst>
          </p:cNvPr>
          <p:cNvSpPr txBox="1"/>
          <p:nvPr/>
        </p:nvSpPr>
        <p:spPr>
          <a:xfrm>
            <a:off x="9163442" y="4831885"/>
            <a:ext cx="2430385" cy="369332"/>
          </a:xfrm>
          <a:prstGeom prst="rect">
            <a:avLst/>
          </a:prstGeom>
          <a:noFill/>
        </p:spPr>
        <p:txBody>
          <a:bodyPr wrap="square" rtlCol="0">
            <a:spAutoFit/>
          </a:bodyPr>
          <a:lstStyle/>
          <a:p>
            <a:r>
              <a:rPr lang="en-US" dirty="0"/>
              <a:t>git push</a:t>
            </a:r>
          </a:p>
        </p:txBody>
      </p:sp>
      <p:sp>
        <p:nvSpPr>
          <p:cNvPr id="33" name="Oval 32">
            <a:extLst>
              <a:ext uri="{FF2B5EF4-FFF2-40B4-BE49-F238E27FC236}">
                <a16:creationId xmlns:a16="http://schemas.microsoft.com/office/drawing/2014/main" id="{907748F1-02CE-4778-A485-1D2F9496A296}"/>
              </a:ext>
            </a:extLst>
          </p:cNvPr>
          <p:cNvSpPr/>
          <p:nvPr/>
        </p:nvSpPr>
        <p:spPr>
          <a:xfrm>
            <a:off x="8649293" y="4880688"/>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Rounded Corners 33">
            <a:extLst>
              <a:ext uri="{FF2B5EF4-FFF2-40B4-BE49-F238E27FC236}">
                <a16:creationId xmlns:a16="http://schemas.microsoft.com/office/drawing/2014/main" id="{932C832C-2526-4067-B109-585CD74BD7E6}"/>
              </a:ext>
            </a:extLst>
          </p:cNvPr>
          <p:cNvSpPr/>
          <p:nvPr/>
        </p:nvSpPr>
        <p:spPr>
          <a:xfrm>
            <a:off x="4265195" y="5341759"/>
            <a:ext cx="1929283" cy="117565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Clone repository for the first time in system</a:t>
            </a:r>
          </a:p>
        </p:txBody>
      </p:sp>
      <p:cxnSp>
        <p:nvCxnSpPr>
          <p:cNvPr id="36" name="Straight Arrow Connector 35">
            <a:extLst>
              <a:ext uri="{FF2B5EF4-FFF2-40B4-BE49-F238E27FC236}">
                <a16:creationId xmlns:a16="http://schemas.microsoft.com/office/drawing/2014/main" id="{B63EC574-C5CE-4D81-B762-8A64AB19C304}"/>
              </a:ext>
            </a:extLst>
          </p:cNvPr>
          <p:cNvCxnSpPr>
            <a:stCxn id="10" idx="1"/>
            <a:endCxn id="34" idx="3"/>
          </p:cNvCxnSpPr>
          <p:nvPr/>
        </p:nvCxnSpPr>
        <p:spPr>
          <a:xfrm flipH="1">
            <a:off x="6194478" y="5929588"/>
            <a:ext cx="1903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7E5A12-4556-44DA-BE38-3E19458A92A1}"/>
              </a:ext>
            </a:extLst>
          </p:cNvPr>
          <p:cNvSpPr txBox="1"/>
          <p:nvPr/>
        </p:nvSpPr>
        <p:spPr>
          <a:xfrm>
            <a:off x="6240025" y="5579244"/>
            <a:ext cx="2269193" cy="369332"/>
          </a:xfrm>
          <a:prstGeom prst="rect">
            <a:avLst/>
          </a:prstGeom>
          <a:noFill/>
        </p:spPr>
        <p:txBody>
          <a:bodyPr wrap="square" rtlCol="0">
            <a:spAutoFit/>
          </a:bodyPr>
          <a:lstStyle/>
          <a:p>
            <a:r>
              <a:rPr lang="en-US" dirty="0"/>
              <a:t>git clone &lt;repo URL&gt;</a:t>
            </a:r>
          </a:p>
        </p:txBody>
      </p:sp>
      <p:sp>
        <p:nvSpPr>
          <p:cNvPr id="49" name="Rectangle 48">
            <a:extLst>
              <a:ext uri="{FF2B5EF4-FFF2-40B4-BE49-F238E27FC236}">
                <a16:creationId xmlns:a16="http://schemas.microsoft.com/office/drawing/2014/main" id="{4F1865AA-B7AC-4992-9A87-582010B54016}"/>
              </a:ext>
            </a:extLst>
          </p:cNvPr>
          <p:cNvSpPr/>
          <p:nvPr/>
        </p:nvSpPr>
        <p:spPr>
          <a:xfrm>
            <a:off x="7960979" y="4068718"/>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the remote branch</a:t>
            </a:r>
          </a:p>
        </p:txBody>
      </p:sp>
      <p:cxnSp>
        <p:nvCxnSpPr>
          <p:cNvPr id="55" name="Straight Arrow Connector 54">
            <a:extLst>
              <a:ext uri="{FF2B5EF4-FFF2-40B4-BE49-F238E27FC236}">
                <a16:creationId xmlns:a16="http://schemas.microsoft.com/office/drawing/2014/main" id="{69C115BD-9CEF-470C-88F2-21712899B82B}"/>
              </a:ext>
            </a:extLst>
          </p:cNvPr>
          <p:cNvCxnSpPr>
            <a:stCxn id="25" idx="2"/>
            <a:endCxn id="49" idx="0"/>
          </p:cNvCxnSpPr>
          <p:nvPr/>
        </p:nvCxnSpPr>
        <p:spPr>
          <a:xfrm>
            <a:off x="9163440" y="3315772"/>
            <a:ext cx="12735" cy="7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AAB198C-FECD-4047-8B22-A25F59C9C5C5}"/>
              </a:ext>
            </a:extLst>
          </p:cNvPr>
          <p:cNvSpPr/>
          <p:nvPr/>
        </p:nvSpPr>
        <p:spPr>
          <a:xfrm>
            <a:off x="8745053" y="35422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TextBox 57">
            <a:extLst>
              <a:ext uri="{FF2B5EF4-FFF2-40B4-BE49-F238E27FC236}">
                <a16:creationId xmlns:a16="http://schemas.microsoft.com/office/drawing/2014/main" id="{C34233A7-1068-4016-9D01-D43962B053EA}"/>
              </a:ext>
            </a:extLst>
          </p:cNvPr>
          <p:cNvSpPr txBox="1"/>
          <p:nvPr/>
        </p:nvSpPr>
        <p:spPr>
          <a:xfrm>
            <a:off x="9202676" y="3524522"/>
            <a:ext cx="2809218" cy="369332"/>
          </a:xfrm>
          <a:prstGeom prst="rect">
            <a:avLst/>
          </a:prstGeom>
          <a:noFill/>
        </p:spPr>
        <p:txBody>
          <a:bodyPr wrap="square" rtlCol="0">
            <a:spAutoFit/>
          </a:bodyPr>
          <a:lstStyle/>
          <a:p>
            <a:r>
              <a:rPr lang="en-US" dirty="0"/>
              <a:t>git add remote &lt;repo URL&gt;</a:t>
            </a:r>
          </a:p>
        </p:txBody>
      </p:sp>
      <p:grpSp>
        <p:nvGrpSpPr>
          <p:cNvPr id="62" name="Group 61">
            <a:extLst>
              <a:ext uri="{FF2B5EF4-FFF2-40B4-BE49-F238E27FC236}">
                <a16:creationId xmlns:a16="http://schemas.microsoft.com/office/drawing/2014/main" id="{29809E45-D42A-44DB-905C-2FB384491DC0}"/>
              </a:ext>
            </a:extLst>
          </p:cNvPr>
          <p:cNvGrpSpPr/>
          <p:nvPr/>
        </p:nvGrpSpPr>
        <p:grpSpPr>
          <a:xfrm>
            <a:off x="376830" y="4073193"/>
            <a:ext cx="2130251" cy="1175658"/>
            <a:chOff x="2652764" y="1577591"/>
            <a:chExt cx="6872235" cy="3617408"/>
          </a:xfrm>
        </p:grpSpPr>
        <p:pic>
          <p:nvPicPr>
            <p:cNvPr id="63" name="Picture 62">
              <a:extLst>
                <a:ext uri="{FF2B5EF4-FFF2-40B4-BE49-F238E27FC236}">
                  <a16:creationId xmlns:a16="http://schemas.microsoft.com/office/drawing/2014/main" id="{2DD0BF97-A853-4FD7-91E9-0BD79DE7FB2F}"/>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4" name="TextBox 63">
              <a:extLst>
                <a:ext uri="{FF2B5EF4-FFF2-40B4-BE49-F238E27FC236}">
                  <a16:creationId xmlns:a16="http://schemas.microsoft.com/office/drawing/2014/main" id="{151608D7-BEDB-411A-A96B-119ACEEE8D7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65" name="Picture 64">
              <a:extLst>
                <a:ext uri="{FF2B5EF4-FFF2-40B4-BE49-F238E27FC236}">
                  <a16:creationId xmlns:a16="http://schemas.microsoft.com/office/drawing/2014/main" id="{7CC68B88-6A19-4E21-85B9-D620ABA4A8B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67" name="Straight Arrow Connector 66">
            <a:extLst>
              <a:ext uri="{FF2B5EF4-FFF2-40B4-BE49-F238E27FC236}">
                <a16:creationId xmlns:a16="http://schemas.microsoft.com/office/drawing/2014/main" id="{0C39F873-2FE3-4C7A-842E-281117A60C55}"/>
              </a:ext>
            </a:extLst>
          </p:cNvPr>
          <p:cNvCxnSpPr>
            <a:stCxn id="3" idx="2"/>
            <a:endCxn id="63" idx="0"/>
          </p:cNvCxnSpPr>
          <p:nvPr/>
        </p:nvCxnSpPr>
        <p:spPr>
          <a:xfrm>
            <a:off x="1436933" y="2242196"/>
            <a:ext cx="5023" cy="1830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0ADCD1-2B5B-4E8F-91EA-E87FEA54247A}"/>
              </a:ext>
            </a:extLst>
          </p:cNvPr>
          <p:cNvSpPr txBox="1"/>
          <p:nvPr/>
        </p:nvSpPr>
        <p:spPr>
          <a:xfrm>
            <a:off x="1472976" y="2299669"/>
            <a:ext cx="2737284" cy="1754326"/>
          </a:xfrm>
          <a:prstGeom prst="rect">
            <a:avLst/>
          </a:prstGeom>
          <a:noFill/>
        </p:spPr>
        <p:txBody>
          <a:bodyPr wrap="square" rtlCol="0">
            <a:spAutoFit/>
          </a:bodyPr>
          <a:lstStyle/>
          <a:p>
            <a:pPr algn="just"/>
            <a:r>
              <a:rPr lang="en-US" dirty="0"/>
              <a:t>Once the project is connected to git repo then we just use the git pull and git push commands to get the new changes and send our changes</a:t>
            </a:r>
          </a:p>
        </p:txBody>
      </p:sp>
      <p:sp>
        <p:nvSpPr>
          <p:cNvPr id="69" name="TextBox 68">
            <a:extLst>
              <a:ext uri="{FF2B5EF4-FFF2-40B4-BE49-F238E27FC236}">
                <a16:creationId xmlns:a16="http://schemas.microsoft.com/office/drawing/2014/main" id="{D6F57ACD-3C9C-4010-95BC-F3DF56D2B173}"/>
              </a:ext>
            </a:extLst>
          </p:cNvPr>
          <p:cNvSpPr txBox="1"/>
          <p:nvPr/>
        </p:nvSpPr>
        <p:spPr>
          <a:xfrm>
            <a:off x="479222" y="2415475"/>
            <a:ext cx="978244" cy="369332"/>
          </a:xfrm>
          <a:prstGeom prst="rect">
            <a:avLst/>
          </a:prstGeom>
          <a:noFill/>
        </p:spPr>
        <p:txBody>
          <a:bodyPr wrap="square" rtlCol="0">
            <a:spAutoFit/>
          </a:bodyPr>
          <a:lstStyle/>
          <a:p>
            <a:r>
              <a:rPr lang="en-US" dirty="0"/>
              <a:t>git pull</a:t>
            </a:r>
          </a:p>
        </p:txBody>
      </p:sp>
      <p:sp>
        <p:nvSpPr>
          <p:cNvPr id="70" name="TextBox 69">
            <a:extLst>
              <a:ext uri="{FF2B5EF4-FFF2-40B4-BE49-F238E27FC236}">
                <a16:creationId xmlns:a16="http://schemas.microsoft.com/office/drawing/2014/main" id="{93F95627-B4E8-4FCB-9F52-6707F3993ABF}"/>
              </a:ext>
            </a:extLst>
          </p:cNvPr>
          <p:cNvSpPr txBox="1"/>
          <p:nvPr/>
        </p:nvSpPr>
        <p:spPr>
          <a:xfrm>
            <a:off x="450057" y="3425154"/>
            <a:ext cx="973222" cy="369332"/>
          </a:xfrm>
          <a:prstGeom prst="rect">
            <a:avLst/>
          </a:prstGeom>
          <a:noFill/>
        </p:spPr>
        <p:txBody>
          <a:bodyPr wrap="square" rtlCol="0">
            <a:spAutoFit/>
          </a:bodyPr>
          <a:lstStyle/>
          <a:p>
            <a:r>
              <a:rPr lang="en-US" dirty="0"/>
              <a:t>git push</a:t>
            </a:r>
          </a:p>
        </p:txBody>
      </p:sp>
    </p:spTree>
    <p:extLst>
      <p:ext uri="{BB962C8B-B14F-4D97-AF65-F5344CB8AC3E}">
        <p14:creationId xmlns:p14="http://schemas.microsoft.com/office/powerpoint/2010/main" val="1398535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96670" y="301108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11</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452431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Understanding the CORS Policy Issue</a:t>
            </a:r>
          </a:p>
          <a:p>
            <a:pPr marL="285750" indent="-285750">
              <a:buClr>
                <a:schemeClr val="tx1"/>
              </a:buClr>
              <a:buFont typeface="Arial" panose="020B0604020202020204" pitchFamily="34" charset="0"/>
              <a:buChar char="•"/>
            </a:pPr>
            <a:r>
              <a:rPr lang="en-US" dirty="0"/>
              <a:t>Integrating the OData in Fiori App</a:t>
            </a:r>
          </a:p>
          <a:p>
            <a:pPr marL="285750" indent="-285750">
              <a:buClr>
                <a:schemeClr val="tx1"/>
              </a:buClr>
              <a:buFont typeface="Arial" panose="020B0604020202020204" pitchFamily="34" charset="0"/>
              <a:buChar char="•"/>
            </a:pPr>
            <a:r>
              <a:rPr lang="en-US" dirty="0"/>
              <a:t>Binding our app with Odata properties</a:t>
            </a:r>
          </a:p>
          <a:p>
            <a:pPr marL="285750" indent="-285750">
              <a:buClr>
                <a:schemeClr val="tx1"/>
              </a:buClr>
              <a:buFont typeface="Arial" panose="020B0604020202020204" pitchFamily="34" charset="0"/>
              <a:buChar char="•"/>
            </a:pPr>
            <a:r>
              <a:rPr lang="en-US" dirty="0"/>
              <a:t>Supporting the Pagination</a:t>
            </a:r>
          </a:p>
          <a:p>
            <a:pPr marL="285750" indent="-285750">
              <a:buClr>
                <a:schemeClr val="tx1"/>
              </a:buClr>
              <a:buFont typeface="Arial" panose="020B0604020202020204" pitchFamily="34" charset="0"/>
              <a:buChar char="•"/>
            </a:pPr>
            <a:r>
              <a:rPr lang="en-US" dirty="0"/>
              <a:t>Getting the Associated Data</a:t>
            </a:r>
          </a:p>
          <a:p>
            <a:pPr marL="285750" indent="-285750">
              <a:buClr>
                <a:schemeClr val="tx1"/>
              </a:buClr>
              <a:buFont typeface="Arial" panose="020B0604020202020204" pitchFamily="34" charset="0"/>
              <a:buChar char="•"/>
            </a:pPr>
            <a:r>
              <a:rPr lang="en-US" dirty="0"/>
              <a:t>Making the POST call using the UI</a:t>
            </a:r>
          </a:p>
          <a:p>
            <a:pPr marL="285750" indent="-285750">
              <a:buClr>
                <a:schemeClr val="tx1"/>
              </a:buClr>
              <a:buFont typeface="Arial" panose="020B0604020202020204" pitchFamily="34" charset="0"/>
              <a:buChar char="•"/>
            </a:pPr>
            <a:r>
              <a:rPr lang="en-US" dirty="0"/>
              <a:t>Making Update call from UI</a:t>
            </a:r>
          </a:p>
          <a:p>
            <a:pPr marL="285750" indent="-285750">
              <a:buClr>
                <a:schemeClr val="tx1"/>
              </a:buClr>
              <a:buFont typeface="Arial" panose="020B0604020202020204" pitchFamily="34" charset="0"/>
              <a:buChar char="•"/>
            </a:pPr>
            <a:r>
              <a:rPr lang="en-US" dirty="0"/>
              <a:t>Making Delete call from UI</a:t>
            </a:r>
          </a:p>
          <a:p>
            <a:pPr marL="285750" indent="-285750">
              <a:buClr>
                <a:schemeClr val="tx1"/>
              </a:buClr>
              <a:buFont typeface="Arial" panose="020B0604020202020204" pitchFamily="34" charset="0"/>
              <a:buChar char="•"/>
            </a:pPr>
            <a:r>
              <a:rPr lang="en-US" dirty="0"/>
              <a:t>Calling the Function Import in the UI</a:t>
            </a:r>
          </a:p>
          <a:p>
            <a:pPr marL="285750" indent="-285750">
              <a:buClr>
                <a:schemeClr val="tx1"/>
              </a:buClr>
              <a:buFont typeface="Arial" panose="020B0604020202020204" pitchFamily="34" charset="0"/>
              <a:buChar char="•"/>
            </a:pPr>
            <a:r>
              <a:rPr lang="en-US" dirty="0"/>
              <a:t>Delivering our Fiori App</a:t>
            </a:r>
          </a:p>
          <a:p>
            <a:pPr marL="285750" indent="-285750">
              <a:buClr>
                <a:schemeClr val="tx1"/>
              </a:buClr>
              <a:buFont typeface="Arial" panose="020B0604020202020204" pitchFamily="34" charset="0"/>
              <a:buChar char="•"/>
            </a:pPr>
            <a:r>
              <a:rPr lang="en-US" dirty="0"/>
              <a:t>Adding deployment Configuration to our app</a:t>
            </a:r>
          </a:p>
          <a:p>
            <a:pPr marL="285750" indent="-285750">
              <a:buClr>
                <a:schemeClr val="tx1"/>
              </a:buClr>
              <a:buFont typeface="Arial" panose="020B0604020202020204" pitchFamily="34" charset="0"/>
              <a:buChar char="•"/>
            </a:pPr>
            <a:r>
              <a:rPr lang="en-US" dirty="0"/>
              <a:t>Deploying our app to the SAP ABAP Repository</a:t>
            </a:r>
          </a:p>
          <a:p>
            <a:pPr marL="285750" indent="-285750">
              <a:buClr>
                <a:schemeClr val="tx1"/>
              </a:buClr>
              <a:buFont typeface="Arial" panose="020B0604020202020204" pitchFamily="34" charset="0"/>
              <a:buChar char="•"/>
            </a:pPr>
            <a:r>
              <a:rPr lang="en-US" dirty="0"/>
              <a:t>Introduction to Git Hub</a:t>
            </a:r>
          </a:p>
          <a:p>
            <a:pPr marL="285750" indent="-285750">
              <a:buClr>
                <a:schemeClr val="tx1"/>
              </a:buClr>
              <a:buFont typeface="Arial" panose="020B0604020202020204" pitchFamily="34" charset="0"/>
              <a:buChar char="•"/>
            </a:pPr>
            <a:r>
              <a:rPr lang="en-US" dirty="0"/>
              <a:t>Understanding How GitHub Works</a:t>
            </a:r>
          </a:p>
          <a:p>
            <a:pPr marL="285750" indent="-285750">
              <a:buClr>
                <a:schemeClr val="tx1"/>
              </a:buClr>
              <a:buFont typeface="Arial" panose="020B0604020202020204" pitchFamily="34" charset="0"/>
              <a:buChar char="•"/>
            </a:pPr>
            <a:r>
              <a:rPr lang="en-US" dirty="0"/>
              <a:t>Steps to Create a Git Repository</a:t>
            </a:r>
          </a:p>
          <a:p>
            <a:pPr marL="285750" indent="-285750">
              <a:buClr>
                <a:schemeClr val="tx1"/>
              </a:buClr>
              <a:buFont typeface="Arial" panose="020B0604020202020204" pitchFamily="34" charset="0"/>
              <a:buChar char="•"/>
            </a:pPr>
            <a:r>
              <a:rPr lang="en-US" dirty="0"/>
              <a:t>Adding our Project to Git Repository</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Shekhar Vedi</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68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CORS – Cross Origin Resource Sharing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282536" cy="369204"/>
          </a:xfrm>
          <a:prstGeom prst="rect">
            <a:avLst/>
          </a:prstGeom>
          <a:noFill/>
        </p:spPr>
        <p:txBody>
          <a:bodyPr wrap="square" rtlCol="0">
            <a:spAutoFit/>
          </a:bodyPr>
          <a:lstStyle/>
          <a:p>
            <a:r>
              <a:rPr lang="en-US" sz="1799" dirty="0">
                <a:solidFill>
                  <a:prstClr val="black"/>
                </a:solidFill>
                <a:latin typeface="Calibri"/>
              </a:rPr>
              <a:t>It is a browser security policy which prevent us connecting to a domain while running web page on a different domain.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Rectangle 20">
            <a:extLst>
              <a:ext uri="{FF2B5EF4-FFF2-40B4-BE49-F238E27FC236}">
                <a16:creationId xmlns:a16="http://schemas.microsoft.com/office/drawing/2014/main" id="{E2C8BA06-C7DF-4E06-A1DD-9F7A5C1A69B2}"/>
              </a:ext>
            </a:extLst>
          </p:cNvPr>
          <p:cNvSpPr/>
          <p:nvPr/>
        </p:nvSpPr>
        <p:spPr>
          <a:xfrm>
            <a:off x="2009280" y="1992213"/>
            <a:ext cx="1944216" cy="115212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Browser</a:t>
            </a:r>
          </a:p>
        </p:txBody>
      </p:sp>
      <p:sp>
        <p:nvSpPr>
          <p:cNvPr id="23" name="Rectangle 22">
            <a:extLst>
              <a:ext uri="{FF2B5EF4-FFF2-40B4-BE49-F238E27FC236}">
                <a16:creationId xmlns:a16="http://schemas.microsoft.com/office/drawing/2014/main" id="{00E22818-7435-4CD9-9D53-E437300DA596}"/>
              </a:ext>
            </a:extLst>
          </p:cNvPr>
          <p:cNvSpPr/>
          <p:nvPr/>
        </p:nvSpPr>
        <p:spPr>
          <a:xfrm>
            <a:off x="10786856" y="1940598"/>
            <a:ext cx="648072" cy="136815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a:t>
            </a:r>
          </a:p>
        </p:txBody>
      </p:sp>
      <p:cxnSp>
        <p:nvCxnSpPr>
          <p:cNvPr id="24" name="Straight Arrow Connector 23">
            <a:extLst>
              <a:ext uri="{FF2B5EF4-FFF2-40B4-BE49-F238E27FC236}">
                <a16:creationId xmlns:a16="http://schemas.microsoft.com/office/drawing/2014/main" id="{93A9F850-CF75-40D5-AC54-A6DB4E198DA8}"/>
              </a:ext>
            </a:extLst>
          </p:cNvPr>
          <p:cNvCxnSpPr>
            <a:cxnSpLocks/>
            <a:stCxn id="21" idx="3"/>
            <a:endCxn id="23" idx="1"/>
          </p:cNvCxnSpPr>
          <p:nvPr/>
        </p:nvCxnSpPr>
        <p:spPr>
          <a:xfrm>
            <a:off x="3953496" y="2568277"/>
            <a:ext cx="6833360" cy="56397"/>
          </a:xfrm>
          <a:prstGeom prst="straightConnector1">
            <a:avLst/>
          </a:prstGeom>
          <a:noFill/>
          <a:ln w="9525" cap="flat" cmpd="sng" algn="ctr">
            <a:solidFill>
              <a:srgbClr val="262767">
                <a:shade val="95000"/>
                <a:satMod val="105000"/>
              </a:srgbClr>
            </a:solidFill>
            <a:prstDash val="solid"/>
            <a:tailEnd type="triangle"/>
          </a:ln>
          <a:effectLst/>
        </p:spPr>
      </p:cxnSp>
      <p:sp>
        <p:nvSpPr>
          <p:cNvPr id="25" name="TextBox 24">
            <a:extLst>
              <a:ext uri="{FF2B5EF4-FFF2-40B4-BE49-F238E27FC236}">
                <a16:creationId xmlns:a16="http://schemas.microsoft.com/office/drawing/2014/main" id="{7A543D6B-CAA6-4302-AD59-5BC09EFA3D24}"/>
              </a:ext>
            </a:extLst>
          </p:cNvPr>
          <p:cNvSpPr txBox="1"/>
          <p:nvPr/>
        </p:nvSpPr>
        <p:spPr>
          <a:xfrm>
            <a:off x="5127700" y="2595117"/>
            <a:ext cx="3744416" cy="461665"/>
          </a:xfrm>
          <a:prstGeom prst="rect">
            <a:avLst/>
          </a:prstGeom>
          <a:noFill/>
        </p:spPr>
        <p:txBody>
          <a:bodyPr wrap="square" rtlCol="0">
            <a:spAutoFit/>
          </a:bodyPr>
          <a:lstStyle/>
          <a:p>
            <a:pPr defTabSz="1218987"/>
            <a:r>
              <a:rPr lang="en-US" sz="2400" dirty="0">
                <a:solidFill>
                  <a:prstClr val="black"/>
                </a:solidFill>
                <a:latin typeface="Segoe UI"/>
              </a:rPr>
              <a:t>Facebook.com</a:t>
            </a:r>
          </a:p>
        </p:txBody>
      </p:sp>
      <p:sp>
        <p:nvSpPr>
          <p:cNvPr id="26" name="Rectangle 25">
            <a:extLst>
              <a:ext uri="{FF2B5EF4-FFF2-40B4-BE49-F238E27FC236}">
                <a16:creationId xmlns:a16="http://schemas.microsoft.com/office/drawing/2014/main" id="{62F0B1B1-B8C8-403A-8BA2-64D95D7AC311}"/>
              </a:ext>
            </a:extLst>
          </p:cNvPr>
          <p:cNvSpPr/>
          <p:nvPr/>
        </p:nvSpPr>
        <p:spPr>
          <a:xfrm>
            <a:off x="6257752" y="4188457"/>
            <a:ext cx="1368152" cy="79208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Another Server</a:t>
            </a:r>
          </a:p>
        </p:txBody>
      </p:sp>
      <p:cxnSp>
        <p:nvCxnSpPr>
          <p:cNvPr id="27" name="Connector: Elbow 26">
            <a:extLst>
              <a:ext uri="{FF2B5EF4-FFF2-40B4-BE49-F238E27FC236}">
                <a16:creationId xmlns:a16="http://schemas.microsoft.com/office/drawing/2014/main" id="{A223B6AD-8965-4A3D-A43F-6F8480DA5250}"/>
              </a:ext>
            </a:extLst>
          </p:cNvPr>
          <p:cNvCxnSpPr>
            <a:cxnSpLocks/>
            <a:stCxn id="21" idx="2"/>
            <a:endCxn id="26" idx="1"/>
          </p:cNvCxnSpPr>
          <p:nvPr/>
        </p:nvCxnSpPr>
        <p:spPr>
          <a:xfrm rot="16200000" flipH="1">
            <a:off x="3899490" y="2226239"/>
            <a:ext cx="1440160" cy="3276364"/>
          </a:xfrm>
          <a:prstGeom prst="bentConnector2">
            <a:avLst/>
          </a:prstGeom>
          <a:noFill/>
          <a:ln w="9525" cap="flat" cmpd="sng" algn="ctr">
            <a:solidFill>
              <a:srgbClr val="262767">
                <a:shade val="95000"/>
                <a:satMod val="105000"/>
              </a:srgbClr>
            </a:solidFill>
            <a:prstDash val="solid"/>
            <a:tailEnd type="triangle"/>
          </a:ln>
          <a:effectLst/>
        </p:spPr>
      </p:cxnSp>
      <p:sp>
        <p:nvSpPr>
          <p:cNvPr id="28" name="TextBox 27">
            <a:extLst>
              <a:ext uri="{FF2B5EF4-FFF2-40B4-BE49-F238E27FC236}">
                <a16:creationId xmlns:a16="http://schemas.microsoft.com/office/drawing/2014/main" id="{E61DF12F-8019-442E-A9FC-0A147DADC8C4}"/>
              </a:ext>
            </a:extLst>
          </p:cNvPr>
          <p:cNvSpPr txBox="1"/>
          <p:nvPr/>
        </p:nvSpPr>
        <p:spPr>
          <a:xfrm>
            <a:off x="3233416" y="4241981"/>
            <a:ext cx="2088232" cy="461665"/>
          </a:xfrm>
          <a:prstGeom prst="rect">
            <a:avLst/>
          </a:prstGeom>
          <a:noFill/>
        </p:spPr>
        <p:txBody>
          <a:bodyPr wrap="square" rtlCol="0">
            <a:spAutoFit/>
          </a:bodyPr>
          <a:lstStyle/>
          <a:p>
            <a:pPr defTabSz="1218987"/>
            <a:r>
              <a:rPr lang="en-US" sz="2400" dirty="0">
                <a:solidFill>
                  <a:prstClr val="black"/>
                </a:solidFill>
                <a:latin typeface="Segoe UI"/>
              </a:rPr>
              <a:t>Google.com</a:t>
            </a:r>
          </a:p>
        </p:txBody>
      </p:sp>
      <p:sp>
        <p:nvSpPr>
          <p:cNvPr id="29" name="&quot;Not Allowed&quot; Symbol 28">
            <a:extLst>
              <a:ext uri="{FF2B5EF4-FFF2-40B4-BE49-F238E27FC236}">
                <a16:creationId xmlns:a16="http://schemas.microsoft.com/office/drawing/2014/main" id="{4261A446-07BB-49D9-8372-996BE1223F74}"/>
              </a:ext>
            </a:extLst>
          </p:cNvPr>
          <p:cNvSpPr/>
          <p:nvPr/>
        </p:nvSpPr>
        <p:spPr>
          <a:xfrm>
            <a:off x="2549340" y="3485458"/>
            <a:ext cx="864096" cy="720957"/>
          </a:xfrm>
          <a:prstGeom prst="noSmoking">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8246DF99-17E8-4E82-9164-DC62FCD6A018}"/>
              </a:ext>
            </a:extLst>
          </p:cNvPr>
          <p:cNvSpPr/>
          <p:nvPr/>
        </p:nvSpPr>
        <p:spPr>
          <a:xfrm>
            <a:off x="4260217" y="2125096"/>
            <a:ext cx="6092825" cy="261610"/>
          </a:xfrm>
          <a:prstGeom prst="rect">
            <a:avLst/>
          </a:prstGeom>
        </p:spPr>
        <p:txBody>
          <a:bodyPr>
            <a:spAutoFit/>
          </a:bodyPr>
          <a:lstStyle/>
          <a:p>
            <a:pPr defTabSz="1218987"/>
            <a:r>
              <a:rPr lang="en-US" sz="1050" dirty="0">
                <a:solidFill>
                  <a:prstClr val="black"/>
                </a:solidFill>
                <a:latin typeface="Segoe UI"/>
              </a:rPr>
              <a:t>https://workspaces-ws-7qbs5-app3.eu10.trial.applicationstudio.cloud.sap/</a:t>
            </a:r>
          </a:p>
        </p:txBody>
      </p:sp>
      <p:sp>
        <p:nvSpPr>
          <p:cNvPr id="31" name="Rectangle 30">
            <a:extLst>
              <a:ext uri="{FF2B5EF4-FFF2-40B4-BE49-F238E27FC236}">
                <a16:creationId xmlns:a16="http://schemas.microsoft.com/office/drawing/2014/main" id="{F2EDFFC2-A482-4408-8F4F-F932A021CFDB}"/>
              </a:ext>
            </a:extLst>
          </p:cNvPr>
          <p:cNvSpPr/>
          <p:nvPr/>
        </p:nvSpPr>
        <p:spPr>
          <a:xfrm>
            <a:off x="907083" y="4631377"/>
            <a:ext cx="6092825" cy="261610"/>
          </a:xfrm>
          <a:prstGeom prst="rect">
            <a:avLst/>
          </a:prstGeom>
        </p:spPr>
        <p:txBody>
          <a:bodyPr>
            <a:spAutoFit/>
          </a:bodyPr>
          <a:lstStyle/>
          <a:p>
            <a:pPr defTabSz="1218987"/>
            <a:r>
              <a:rPr lang="en-US" sz="1100" dirty="0">
                <a:solidFill>
                  <a:prstClr val="black"/>
                </a:solidFill>
                <a:latin typeface="Segoe UI"/>
              </a:rPr>
              <a:t>http://103.207.171.202:8021</a:t>
            </a:r>
            <a:r>
              <a:rPr lang="en-US" sz="1100" b="1" dirty="0">
                <a:solidFill>
                  <a:srgbClr val="FF0000"/>
                </a:solidFill>
                <a:latin typeface="Segoe UI"/>
              </a:rPr>
              <a:t>/sap</a:t>
            </a:r>
            <a:r>
              <a:rPr lang="en-US" sz="1100" dirty="0">
                <a:solidFill>
                  <a:prstClr val="black"/>
                </a:solidFill>
                <a:latin typeface="Segoe UI"/>
              </a:rPr>
              <a:t>/opu/odata/sap/ZOCT_ODATA_SRV/$metadata</a:t>
            </a:r>
          </a:p>
        </p:txBody>
      </p:sp>
      <p:sp>
        <p:nvSpPr>
          <p:cNvPr id="32" name="Rectangle 31">
            <a:extLst>
              <a:ext uri="{FF2B5EF4-FFF2-40B4-BE49-F238E27FC236}">
                <a16:creationId xmlns:a16="http://schemas.microsoft.com/office/drawing/2014/main" id="{D716B266-DD46-4146-80EA-91972EF2632C}"/>
              </a:ext>
            </a:extLst>
          </p:cNvPr>
          <p:cNvSpPr/>
          <p:nvPr/>
        </p:nvSpPr>
        <p:spPr>
          <a:xfrm>
            <a:off x="8966140" y="2386706"/>
            <a:ext cx="1512168" cy="438345"/>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Proxy</a:t>
            </a:r>
          </a:p>
        </p:txBody>
      </p:sp>
      <p:cxnSp>
        <p:nvCxnSpPr>
          <p:cNvPr id="33" name="Connector: Elbow 32">
            <a:extLst>
              <a:ext uri="{FF2B5EF4-FFF2-40B4-BE49-F238E27FC236}">
                <a16:creationId xmlns:a16="http://schemas.microsoft.com/office/drawing/2014/main" id="{2016B38E-49CC-4646-9C62-87FC2DE7D3C2}"/>
              </a:ext>
            </a:extLst>
          </p:cNvPr>
          <p:cNvCxnSpPr>
            <a:cxnSpLocks/>
            <a:stCxn id="32" idx="2"/>
            <a:endCxn id="26" idx="0"/>
          </p:cNvCxnSpPr>
          <p:nvPr/>
        </p:nvCxnSpPr>
        <p:spPr>
          <a:xfrm rot="5400000">
            <a:off x="7650323" y="2116556"/>
            <a:ext cx="1363406" cy="2780396"/>
          </a:xfrm>
          <a:prstGeom prst="bentConnector3">
            <a:avLst>
              <a:gd name="adj1" fmla="val 50000"/>
            </a:avLst>
          </a:prstGeom>
          <a:noFill/>
          <a:ln w="9525" cap="flat" cmpd="sng" algn="ctr">
            <a:solidFill>
              <a:srgbClr val="262767">
                <a:shade val="95000"/>
                <a:satMod val="105000"/>
              </a:srgbClr>
            </a:solidFill>
            <a:prstDash val="solid"/>
            <a:tailEnd type="triangle"/>
          </a:ln>
          <a:effectLst/>
        </p:spPr>
      </p:cxnSp>
      <p:sp>
        <p:nvSpPr>
          <p:cNvPr id="34" name="Rectangle 33">
            <a:extLst>
              <a:ext uri="{FF2B5EF4-FFF2-40B4-BE49-F238E27FC236}">
                <a16:creationId xmlns:a16="http://schemas.microsoft.com/office/drawing/2014/main" id="{D79FC58E-84EA-458A-9459-AE92A7AFC448}"/>
              </a:ext>
            </a:extLst>
          </p:cNvPr>
          <p:cNvSpPr/>
          <p:nvPr/>
        </p:nvSpPr>
        <p:spPr>
          <a:xfrm>
            <a:off x="849003" y="5318123"/>
            <a:ext cx="8507471" cy="461665"/>
          </a:xfrm>
          <a:prstGeom prst="rect">
            <a:avLst/>
          </a:prstGeom>
        </p:spPr>
        <p:txBody>
          <a:bodyPr wrap="square">
            <a:spAutoFit/>
          </a:bodyPr>
          <a:lstStyle/>
          <a:p>
            <a:pPr defTabSz="1218987"/>
            <a:r>
              <a:rPr lang="en-US" sz="2400" dirty="0">
                <a:solidFill>
                  <a:prstClr val="black"/>
                </a:solidFill>
                <a:latin typeface="Segoe UI"/>
              </a:rPr>
              <a:t>https://www.npmjs.com/package/@sap/ux-ui5-tooling</a:t>
            </a:r>
          </a:p>
        </p:txBody>
      </p:sp>
    </p:spTree>
    <p:extLst>
      <p:ext uri="{BB962C8B-B14F-4D97-AF65-F5344CB8AC3E}">
        <p14:creationId xmlns:p14="http://schemas.microsoft.com/office/powerpoint/2010/main" val="4258933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Integrating OData in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731511" cy="3970318"/>
          </a:xfrm>
          <a:prstGeom prst="rect">
            <a:avLst/>
          </a:prstGeom>
          <a:noFill/>
        </p:spPr>
        <p:txBody>
          <a:bodyPr wrap="square" rtlCol="0">
            <a:spAutoFit/>
          </a:bodyPr>
          <a:lstStyle/>
          <a:p>
            <a:pPr algn="just"/>
            <a:r>
              <a:rPr lang="en-US" dirty="0"/>
              <a:t>Before we start OData integration in our fiori project we need have to check that, we have added the package.json and ui5.yaml file in our project, if the we haven’t add then run these commands in the terminal to added these files:</a:t>
            </a:r>
          </a:p>
          <a:p>
            <a:pPr marL="285750" indent="-285750" algn="just">
              <a:buFontTx/>
              <a:buChar char="-"/>
            </a:pPr>
            <a:r>
              <a:rPr lang="en-US" dirty="0">
                <a:solidFill>
                  <a:schemeClr val="accent6"/>
                </a:solidFill>
              </a:rPr>
              <a:t>npm init</a:t>
            </a:r>
          </a:p>
          <a:p>
            <a:pPr marL="285750" indent="-285750" algn="just">
              <a:buFontTx/>
              <a:buChar char="-"/>
            </a:pPr>
            <a:r>
              <a:rPr lang="en-US" dirty="0">
                <a:solidFill>
                  <a:schemeClr val="accent6"/>
                </a:solidFill>
              </a:rPr>
              <a:t>ui5 init</a:t>
            </a:r>
          </a:p>
          <a:p>
            <a:pPr algn="just"/>
            <a:r>
              <a:rPr lang="en-US" dirty="0"/>
              <a:t>Now we have the required file in the project, we can proceed the integration.</a:t>
            </a:r>
          </a:p>
          <a:p>
            <a:pPr marL="342900" indent="-342900" algn="just">
              <a:buAutoNum type="arabicPeriod"/>
            </a:pPr>
            <a:r>
              <a:rPr lang="en-US" dirty="0"/>
              <a:t>Go to ui5.yaml file and add the middleware code (given in the link) to the file and save it.</a:t>
            </a:r>
          </a:p>
          <a:p>
            <a:pPr marL="342900" indent="-342900" algn="just">
              <a:buAutoNum type="arabicPeriod"/>
            </a:pPr>
            <a:r>
              <a:rPr lang="en-US" dirty="0"/>
              <a:t>Add the dependency of sap/ux-ui5-tooling to the project using the command: </a:t>
            </a:r>
            <a:r>
              <a:rPr lang="en-US" dirty="0">
                <a:solidFill>
                  <a:schemeClr val="accent6"/>
                </a:solidFill>
              </a:rPr>
              <a:t>npm install @sap/ux-ui5-tooling</a:t>
            </a:r>
          </a:p>
          <a:p>
            <a:pPr marL="342900" indent="-342900" algn="just">
              <a:buAutoNum type="arabicPeriod"/>
            </a:pPr>
            <a:r>
              <a:rPr lang="en-US" dirty="0"/>
              <a:t>Now add the </a:t>
            </a:r>
            <a:r>
              <a:rPr lang="en-US" dirty="0">
                <a:solidFill>
                  <a:schemeClr val="accent6"/>
                </a:solidFill>
              </a:rPr>
              <a:t>ui5</a:t>
            </a:r>
            <a:r>
              <a:rPr lang="en-US" dirty="0"/>
              <a:t> section in the package.json file to specify the dependencies related to ui5.</a:t>
            </a:r>
          </a:p>
          <a:p>
            <a:pPr marL="342900" indent="-342900" algn="just">
              <a:buAutoNum type="arabicPeriod"/>
            </a:pPr>
            <a:r>
              <a:rPr lang="en-US" dirty="0"/>
              <a:t>Now go to the </a:t>
            </a:r>
            <a:r>
              <a:rPr lang="en-US" dirty="0">
                <a:solidFill>
                  <a:schemeClr val="accent6"/>
                </a:solidFill>
              </a:rPr>
              <a:t>manifest.json </a:t>
            </a:r>
            <a:r>
              <a:rPr lang="en-US" dirty="0"/>
              <a:t>file we have to add a </a:t>
            </a:r>
            <a:r>
              <a:rPr lang="en-US" dirty="0">
                <a:solidFill>
                  <a:schemeClr val="accent6"/>
                </a:solidFill>
              </a:rPr>
              <a:t>dataSource</a:t>
            </a:r>
            <a:r>
              <a:rPr lang="en-US" dirty="0"/>
              <a:t> under the sap.app section and then create a </a:t>
            </a:r>
            <a:r>
              <a:rPr lang="en-US" dirty="0">
                <a:solidFill>
                  <a:schemeClr val="accent6"/>
                </a:solidFill>
              </a:rPr>
              <a:t>default model </a:t>
            </a:r>
            <a:r>
              <a:rPr lang="en-US" dirty="0"/>
              <a:t>to consume the service in UI.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1" name="Picture 10">
            <a:extLst>
              <a:ext uri="{FF2B5EF4-FFF2-40B4-BE49-F238E27FC236}">
                <a16:creationId xmlns:a16="http://schemas.microsoft.com/office/drawing/2014/main" id="{594BFF3E-5166-4D07-BC77-1BD08F36033A}"/>
              </a:ext>
            </a:extLst>
          </p:cNvPr>
          <p:cNvPicPr>
            <a:picLocks noChangeAspect="1"/>
          </p:cNvPicPr>
          <p:nvPr/>
        </p:nvPicPr>
        <p:blipFill>
          <a:blip r:embed="rId3"/>
          <a:stretch>
            <a:fillRect/>
          </a:stretch>
        </p:blipFill>
        <p:spPr>
          <a:xfrm>
            <a:off x="9083709" y="3429001"/>
            <a:ext cx="2821869" cy="1729532"/>
          </a:xfrm>
          <a:prstGeom prst="rect">
            <a:avLst/>
          </a:prstGeom>
        </p:spPr>
      </p:pic>
      <p:pic>
        <p:nvPicPr>
          <p:cNvPr id="13" name="Picture 12">
            <a:extLst>
              <a:ext uri="{FF2B5EF4-FFF2-40B4-BE49-F238E27FC236}">
                <a16:creationId xmlns:a16="http://schemas.microsoft.com/office/drawing/2014/main" id="{8A465A0F-BDF5-4542-AB70-B959F118BF45}"/>
              </a:ext>
            </a:extLst>
          </p:cNvPr>
          <p:cNvPicPr>
            <a:picLocks noChangeAspect="1"/>
          </p:cNvPicPr>
          <p:nvPr/>
        </p:nvPicPr>
        <p:blipFill>
          <a:blip r:embed="rId4"/>
          <a:stretch>
            <a:fillRect/>
          </a:stretch>
        </p:blipFill>
        <p:spPr>
          <a:xfrm>
            <a:off x="286421" y="5117456"/>
            <a:ext cx="3029535" cy="1413469"/>
          </a:xfrm>
          <a:prstGeom prst="rect">
            <a:avLst/>
          </a:prstGeom>
        </p:spPr>
      </p:pic>
      <p:pic>
        <p:nvPicPr>
          <p:cNvPr id="15" name="Picture 14">
            <a:extLst>
              <a:ext uri="{FF2B5EF4-FFF2-40B4-BE49-F238E27FC236}">
                <a16:creationId xmlns:a16="http://schemas.microsoft.com/office/drawing/2014/main" id="{4D1B115D-64D2-48FA-A873-993CDA52298E}"/>
              </a:ext>
            </a:extLst>
          </p:cNvPr>
          <p:cNvPicPr>
            <a:picLocks noChangeAspect="1"/>
          </p:cNvPicPr>
          <p:nvPr/>
        </p:nvPicPr>
        <p:blipFill>
          <a:blip r:embed="rId5"/>
          <a:stretch>
            <a:fillRect/>
          </a:stretch>
        </p:blipFill>
        <p:spPr>
          <a:xfrm>
            <a:off x="3994446" y="5117500"/>
            <a:ext cx="3762882" cy="1428451"/>
          </a:xfrm>
          <a:prstGeom prst="rect">
            <a:avLst/>
          </a:prstGeom>
        </p:spPr>
      </p:pic>
      <p:pic>
        <p:nvPicPr>
          <p:cNvPr id="17" name="Picture 16">
            <a:extLst>
              <a:ext uri="{FF2B5EF4-FFF2-40B4-BE49-F238E27FC236}">
                <a16:creationId xmlns:a16="http://schemas.microsoft.com/office/drawing/2014/main" id="{DF254771-FF40-4707-AD70-89AA3B16F80C}"/>
              </a:ext>
            </a:extLst>
          </p:cNvPr>
          <p:cNvPicPr>
            <a:picLocks noChangeAspect="1"/>
          </p:cNvPicPr>
          <p:nvPr/>
        </p:nvPicPr>
        <p:blipFill>
          <a:blip r:embed="rId6"/>
          <a:stretch>
            <a:fillRect/>
          </a:stretch>
        </p:blipFill>
        <p:spPr>
          <a:xfrm>
            <a:off x="9080862" y="896528"/>
            <a:ext cx="2824716" cy="1977301"/>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Consume OData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Follow the steps given in the previous slide to configure the fiori app in BAS to consume the Odata service.</a:t>
            </a:r>
          </a:p>
          <a:p>
            <a:r>
              <a:rPr lang="en-US" dirty="0"/>
              <a:t>Once the configuration is complete the app will call the metadata of the application which we can check in the Network tab in browser.</a:t>
            </a:r>
          </a:p>
          <a:p>
            <a:endParaRPr lang="en-US" dirty="0"/>
          </a:p>
          <a:p>
            <a:r>
              <a:rPr lang="en-US" dirty="0"/>
              <a:t>Code Link:- </a:t>
            </a:r>
          </a:p>
          <a:p>
            <a:pPr marL="285750" indent="-285750">
              <a:buFontTx/>
              <a:buChar char="-"/>
            </a:pPr>
            <a:r>
              <a:rPr lang="en-US" dirty="0"/>
              <a:t>ui5.yaml</a:t>
            </a:r>
          </a:p>
          <a:p>
            <a:pPr marL="285750" indent="-285750">
              <a:buFontTx/>
              <a:buChar char="-"/>
            </a:pPr>
            <a:r>
              <a:rPr lang="en-US" dirty="0"/>
              <a:t>package.json</a:t>
            </a:r>
          </a:p>
          <a:p>
            <a:pPr marL="285750" indent="-285750">
              <a:buFontTx/>
              <a:buChar char="-"/>
            </a:pPr>
            <a:r>
              <a:rPr lang="en-US" dirty="0"/>
              <a:t>manifest.json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6C79826-8B17-4564-BE69-7F584FD990CF}"/>
              </a:ext>
            </a:extLst>
          </p:cNvPr>
          <p:cNvPicPr>
            <a:picLocks noChangeAspect="1"/>
          </p:cNvPicPr>
          <p:nvPr/>
        </p:nvPicPr>
        <p:blipFill>
          <a:blip r:embed="rId3"/>
          <a:stretch>
            <a:fillRect/>
          </a:stretch>
        </p:blipFill>
        <p:spPr>
          <a:xfrm>
            <a:off x="2607145" y="3505211"/>
            <a:ext cx="8816261" cy="165160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837944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Binding the app with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algn="just"/>
            <a:r>
              <a:rPr lang="en-US" dirty="0"/>
              <a:t>Now to get the data into the application we have to change the binding of the application. Initially the app is bind to the fruits data, so  we have to bind it form the OData properties.</a:t>
            </a:r>
          </a:p>
          <a:p>
            <a:pPr algn="just"/>
            <a:r>
              <a:rPr lang="en-US" dirty="0"/>
              <a:t>We also have to change the Route Match Handler (</a:t>
            </a:r>
            <a:r>
              <a:rPr lang="en-US" dirty="0">
                <a:solidFill>
                  <a:srgbClr val="FF0000"/>
                </a:solidFill>
              </a:rPr>
              <a:t>herculis</a:t>
            </a:r>
            <a:r>
              <a:rPr lang="en-US" dirty="0"/>
              <a:t>) code in the View2 controller.</a:t>
            </a:r>
          </a:p>
          <a:p>
            <a:pPr algn="just"/>
            <a:r>
              <a:rPr lang="en-US" dirty="0"/>
              <a:t>We have to add the </a:t>
            </a:r>
            <a:r>
              <a:rPr lang="en-US" dirty="0">
                <a:solidFill>
                  <a:srgbClr val="FF0000"/>
                </a:solidFill>
              </a:rPr>
              <a:t>growing</a:t>
            </a:r>
            <a:r>
              <a:rPr lang="en-US" dirty="0"/>
              <a:t> property to the list to </a:t>
            </a:r>
            <a:r>
              <a:rPr lang="en-US" dirty="0">
                <a:solidFill>
                  <a:srgbClr val="FF0000"/>
                </a:solidFill>
              </a:rPr>
              <a:t>support pagination.</a:t>
            </a:r>
          </a:p>
          <a:p>
            <a:pPr algn="just"/>
            <a:r>
              <a:rPr lang="en-US" dirty="0"/>
              <a:t>And we also have to change the search function to support the filter on the </a:t>
            </a:r>
            <a:r>
              <a:rPr lang="en-US" dirty="0">
                <a:solidFill>
                  <a:srgbClr val="FF0000"/>
                </a:solidFill>
              </a:rPr>
              <a:t>CATEGORY</a:t>
            </a:r>
            <a:r>
              <a:rPr lang="en-US" dirty="0"/>
              <a:t>.</a:t>
            </a:r>
          </a:p>
          <a:p>
            <a:pPr algn="just"/>
            <a:endParaRPr lang="en-US" dirty="0"/>
          </a:p>
          <a:p>
            <a:pPr algn="just"/>
            <a:endParaRPr lang="en-US" dirty="0"/>
          </a:p>
          <a:p>
            <a:pPr algn="just"/>
            <a:r>
              <a:rPr lang="en-US" dirty="0"/>
              <a:t>Code Link:- </a:t>
            </a:r>
          </a:p>
          <a:p>
            <a:pPr marL="285750" indent="-285750" algn="just">
              <a:buFontTx/>
              <a:buChar char="-"/>
            </a:pPr>
            <a:r>
              <a:rPr lang="en-US" dirty="0"/>
              <a:t>View1.view.xml</a:t>
            </a:r>
          </a:p>
          <a:p>
            <a:pPr marL="285750" indent="-285750" algn="just">
              <a:buFontTx/>
              <a:buChar char="-"/>
            </a:pPr>
            <a:r>
              <a:rPr lang="en-US" dirty="0"/>
              <a:t>View1.controller.js</a:t>
            </a:r>
          </a:p>
          <a:p>
            <a:pPr marL="285750" indent="-285750" algn="just">
              <a:buFontTx/>
              <a:buChar char="-"/>
            </a:pPr>
            <a:r>
              <a:rPr lang="en-US" dirty="0"/>
              <a:t>View2.view.xml</a:t>
            </a:r>
          </a:p>
          <a:p>
            <a:pPr marL="285750" indent="-285750" algn="just">
              <a:buFontTx/>
              <a:buChar char="-"/>
            </a:pPr>
            <a:r>
              <a:rPr lang="en-US" dirty="0"/>
              <a:t>View2.controller.js</a:t>
            </a:r>
          </a:p>
          <a:p>
            <a:pPr marL="285750" indent="-285750" algn="just">
              <a:buFontTx/>
              <a:buChar char="-"/>
            </a:pPr>
            <a:r>
              <a:rPr lang="en-US" dirty="0"/>
              <a:t>moreInfo.fragment.xml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A330135-C346-4586-9EF8-DCFA408D5DAB}"/>
              </a:ext>
            </a:extLst>
          </p:cNvPr>
          <p:cNvPicPr>
            <a:picLocks noChangeAspect="1"/>
          </p:cNvPicPr>
          <p:nvPr/>
        </p:nvPicPr>
        <p:blipFill>
          <a:blip r:embed="rId3"/>
          <a:stretch>
            <a:fillRect/>
          </a:stretch>
        </p:blipFill>
        <p:spPr>
          <a:xfrm>
            <a:off x="4710201" y="2810415"/>
            <a:ext cx="6670477" cy="3411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8373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Getting the Associated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we want load the associated data on the UI. To do that we will create  a new form in the moreInfo Fragment and in that form we will load the Supplier data of the product.</a:t>
            </a:r>
          </a:p>
          <a:p>
            <a:r>
              <a:rPr lang="en-US" dirty="0"/>
              <a:t>We will also have to make some changes in the Binding of the View2 to load the dependent data.</a:t>
            </a:r>
          </a:p>
          <a:p>
            <a:endParaRPr lang="en-US" dirty="0"/>
          </a:p>
          <a:p>
            <a:endParaRPr lang="en-US" dirty="0"/>
          </a:p>
          <a:p>
            <a:r>
              <a:rPr lang="en-US" dirty="0"/>
              <a:t>Code Link:- </a:t>
            </a:r>
          </a:p>
          <a:p>
            <a:pPr marL="285750" indent="-285750">
              <a:buFontTx/>
              <a:buChar char="-"/>
            </a:pPr>
            <a:r>
              <a:rPr lang="en-US" dirty="0"/>
              <a:t>View2.controller.js</a:t>
            </a:r>
          </a:p>
          <a:p>
            <a:pPr marL="285750" indent="-285750">
              <a:buFontTx/>
              <a:buChar char="-"/>
            </a:pPr>
            <a:r>
              <a:rPr lang="en-US" dirty="0"/>
              <a:t>moreInfo.fragment.xml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3ED53D9-D9FD-4A12-9B82-D0C21CCDC28B}"/>
              </a:ext>
            </a:extLst>
          </p:cNvPr>
          <p:cNvPicPr>
            <a:picLocks noChangeAspect="1"/>
          </p:cNvPicPr>
          <p:nvPr/>
        </p:nvPicPr>
        <p:blipFill>
          <a:blip r:embed="rId3"/>
          <a:stretch>
            <a:fillRect/>
          </a:stretch>
        </p:blipFill>
        <p:spPr>
          <a:xfrm>
            <a:off x="7265404" y="1905562"/>
            <a:ext cx="4473623" cy="1688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F9FBAB5-57B1-449C-94C0-A658C4F03696}"/>
              </a:ext>
            </a:extLst>
          </p:cNvPr>
          <p:cNvPicPr>
            <a:picLocks noChangeAspect="1"/>
          </p:cNvPicPr>
          <p:nvPr/>
        </p:nvPicPr>
        <p:blipFill>
          <a:blip r:embed="rId4"/>
          <a:stretch>
            <a:fillRect/>
          </a:stretch>
        </p:blipFill>
        <p:spPr>
          <a:xfrm>
            <a:off x="2984360" y="3795301"/>
            <a:ext cx="7058084" cy="27817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POST call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Now we will add a new view named as Add. In this view will add  a simple form to enter the product details and then on press of the Save a new Product will be created in the backend.</a:t>
            </a:r>
          </a:p>
          <a:p>
            <a:r>
              <a:rPr lang="en-US" dirty="0"/>
              <a:t>We will also add a Clear button to clear the form.</a:t>
            </a:r>
          </a:p>
          <a:p>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Add.view.xml</a:t>
            </a:r>
          </a:p>
          <a:p>
            <a:pPr marL="285750" indent="-285750">
              <a:buFontTx/>
              <a:buChar char="-"/>
            </a:pPr>
            <a:r>
              <a:rPr lang="en-US" dirty="0"/>
              <a:t>Add.controller.js</a:t>
            </a:r>
          </a:p>
          <a:p>
            <a:pPr marL="285750" indent="-285750">
              <a:buFontTx/>
              <a:buChar char="-"/>
            </a:pPr>
            <a:r>
              <a:rPr lang="en-US" dirty="0"/>
              <a:t>manifest.json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02624A2-F6D2-41A6-A8AC-1EBF6A193B3C}"/>
              </a:ext>
            </a:extLst>
          </p:cNvPr>
          <p:cNvPicPr>
            <a:picLocks noChangeAspect="1"/>
          </p:cNvPicPr>
          <p:nvPr/>
        </p:nvPicPr>
        <p:blipFill>
          <a:blip r:embed="rId3"/>
          <a:stretch>
            <a:fillRect/>
          </a:stretch>
        </p:blipFill>
        <p:spPr>
          <a:xfrm>
            <a:off x="4581251" y="4799415"/>
            <a:ext cx="7157776" cy="1735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918B1CB-CBF8-46D6-8359-D33BEE239EF1}"/>
              </a:ext>
            </a:extLst>
          </p:cNvPr>
          <p:cNvPicPr>
            <a:picLocks noChangeAspect="1"/>
          </p:cNvPicPr>
          <p:nvPr/>
        </p:nvPicPr>
        <p:blipFill>
          <a:blip r:embed="rId4"/>
          <a:stretch>
            <a:fillRect/>
          </a:stretch>
        </p:blipFill>
        <p:spPr>
          <a:xfrm>
            <a:off x="6378444" y="1596845"/>
            <a:ext cx="5360583" cy="29569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Update call form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will add a functionality to update a Record form the backed. But before that we will have to load the record in the form and then we will update that recode and save it.</a:t>
            </a:r>
          </a:p>
          <a:p>
            <a:endParaRPr lang="en-US" dirty="0"/>
          </a:p>
          <a:p>
            <a:endParaRPr lang="en-US" dirty="0"/>
          </a:p>
          <a:p>
            <a:r>
              <a:rPr lang="en-US" dirty="0"/>
              <a:t>Code Links:-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71E6645-53D5-43E8-BE09-4417710C11C5}"/>
              </a:ext>
            </a:extLst>
          </p:cNvPr>
          <p:cNvPicPr>
            <a:picLocks noChangeAspect="1"/>
          </p:cNvPicPr>
          <p:nvPr/>
        </p:nvPicPr>
        <p:blipFill>
          <a:blip r:embed="rId3"/>
          <a:stretch>
            <a:fillRect/>
          </a:stretch>
        </p:blipFill>
        <p:spPr>
          <a:xfrm>
            <a:off x="4170066" y="1794752"/>
            <a:ext cx="7253340" cy="42961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468236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2147</Words>
  <Application>Microsoft Office PowerPoint</Application>
  <PresentationFormat>Widescreen</PresentationFormat>
  <Paragraphs>261</Paragraphs>
  <Slides>24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-apple-system</vt:lpstr>
      <vt:lpstr>Arial</vt:lpstr>
      <vt:lpstr>Calibri</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4</cp:revision>
  <dcterms:created xsi:type="dcterms:W3CDTF">2023-08-10T16:09:42Z</dcterms:created>
  <dcterms:modified xsi:type="dcterms:W3CDTF">2023-08-11T10:40:57Z</dcterms:modified>
</cp:coreProperties>
</file>